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62" r:id="rId6"/>
    <p:sldId id="263" r:id="rId7"/>
    <p:sldId id="257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4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96DB-00F3-422A-B89D-87BBD874A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4E38-EAF8-40C9-A391-77681A181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3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96DB-00F3-422A-B89D-87BBD874A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4E38-EAF8-40C9-A391-77681A181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4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96DB-00F3-422A-B89D-87BBD874A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4E38-EAF8-40C9-A391-77681A181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58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973D-84E1-4AF9-B483-246ACC7B7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E21-49A2-4430-BEFC-DA17FC060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74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973D-84E1-4AF9-B483-246ACC7B7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E21-49A2-4430-BEFC-DA17FC060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40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973D-84E1-4AF9-B483-246ACC7B7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E21-49A2-4430-BEFC-DA17FC060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45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973D-84E1-4AF9-B483-246ACC7B7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E21-49A2-4430-BEFC-DA17FC060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89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973D-84E1-4AF9-B483-246ACC7B7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E21-49A2-4430-BEFC-DA17FC060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52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973D-84E1-4AF9-B483-246ACC7B7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E21-49A2-4430-BEFC-DA17FC060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88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973D-84E1-4AF9-B483-246ACC7B7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E21-49A2-4430-BEFC-DA17FC060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0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973D-84E1-4AF9-B483-246ACC7B7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E21-49A2-4430-BEFC-DA17FC060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7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96DB-00F3-422A-B89D-87BBD874A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4E38-EAF8-40C9-A391-77681A181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33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973D-84E1-4AF9-B483-246ACC7B7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E21-49A2-4430-BEFC-DA17FC060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31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973D-84E1-4AF9-B483-246ACC7B7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E21-49A2-4430-BEFC-DA17FC060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82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973D-84E1-4AF9-B483-246ACC7B7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E21-49A2-4430-BEFC-DA17FC060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6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A3964-F2AA-4F51-B19F-EAD73B800ED6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5/5/2016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CBA89-B656-4848-862B-9640B0AF500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78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4DE69-245C-4D85-B674-DCCD9EF2D49C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5/5/2016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3971A-56D8-4BE0-980F-1AD6B25595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3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41251-81E7-44D2-B18B-DE7F33E2FA89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5/5/2016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E4893-83C7-4C41-9A4E-16158C653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49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87007-B510-4F0F-8943-70247084D2D7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5/5/2016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30649-3580-4906-B196-D81560E701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17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A4C66-77A5-4785-9841-944AA6C4261D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5/5/2016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82B29-06D5-4E60-BA2E-9CAD56A5D6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34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40B4-E56B-44D5-9E87-A602B7D43BCE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5/5/2016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AD76F-3465-455F-A2DC-F06E4D4099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64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90DF3-12BB-4340-81EF-17750DF5C93E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5/5/2016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51FEA-7A20-43B4-B196-C9446BF1CF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96DB-00F3-422A-B89D-87BBD874A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4E38-EAF8-40C9-A391-77681A181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28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AD6B1-D9F4-4529-A729-F134B246467B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5/5/2016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0A50F-21E5-40BB-8D14-9127F032A0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82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4169C-0F46-4030-B149-55FDE53FEF28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5/5/2016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69866-CF84-45FF-B3BC-5188600A5E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42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A695C-EFA8-4FEC-9151-2CC15ABAF773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5/5/2016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1D6DF-B9C4-446D-BA7C-7AF27C90BA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08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3AC81-16FC-45D6-9FC2-027B638B4369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5/5/2016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5D21B-231F-4814-824A-61A4EDE75F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61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80190-245B-49BB-8D64-DCEBEE75E3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61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82F61-06DD-4CF0-8CFF-5BF54601A1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22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B35B2-00D8-4F51-9547-DB453597809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12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A4F07-6796-411D-BBDC-31DFDFF855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97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26EEA-6B19-4FF2-B954-56C7E6895A4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31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B2E9F-1AAD-477A-AA18-A7721D4F74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3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96DB-00F3-422A-B89D-87BBD874A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4E38-EAF8-40C9-A391-77681A181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27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C84A7-06AE-4C0E-A924-88506C4F47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40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E4DA1-0443-44D3-AE30-BB4960B1D4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49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68D87-F066-4F06-8D2E-0040F803C6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46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885AD-19E8-4D01-8ED8-FFE192F6B7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02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0BCC7-A620-42AD-B003-9ED7C66034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944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498734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751188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09596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063" y="1717675"/>
            <a:ext cx="39179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9" y="1717675"/>
            <a:ext cx="3919537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05738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935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96DB-00F3-422A-B89D-87BBD874A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4E38-EAF8-40C9-A391-77681A181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208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188821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73078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37044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69177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99892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2319" y="9"/>
            <a:ext cx="2147887" cy="6067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064" y="9"/>
            <a:ext cx="6292850" cy="6067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14173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96DB-00F3-422A-B89D-87BBD874A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4E38-EAF8-40C9-A391-77681A181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4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96DB-00F3-422A-B89D-87BBD874A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4E38-EAF8-40C9-A391-77681A181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9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96DB-00F3-422A-B89D-87BBD874A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4E38-EAF8-40C9-A391-77681A181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7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96DB-00F3-422A-B89D-87BBD874A0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4E38-EAF8-40C9-A391-77681A181D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9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96DB-00F3-422A-B89D-87BBD874A0D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44E38-EAF8-40C9-A391-77681A181DE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6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6973D-84E1-4AF9-B483-246ACC7B72D6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5/5/2016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F5E21-49A2-4430-BEFC-DA17FC06004E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85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19A07F-F9BE-48F1-902B-5CA6C68D4264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5/5/2016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D24804-CEFA-474F-9B79-6C9B8DD6DCF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5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5C5F7A-BDF6-4B27-A849-E8353CCC342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8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00119" y="0"/>
            <a:ext cx="8243887" cy="1308100"/>
          </a:xfrm>
          <a:prstGeom prst="rect">
            <a:avLst/>
          </a:prstGeom>
          <a:solidFill>
            <a:srgbClr val="EEEEEE"/>
          </a:solidFill>
          <a:ln>
            <a:noFill/>
          </a:ln>
          <a:extLst/>
        </p:spPr>
        <p:txBody>
          <a:bodyPr wrap="none" lIns="91430" tIns="45715" rIns="91430" bIns="4571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2400">
                <a:solidFill>
                  <a:srgbClr val="000000"/>
                </a:solidFill>
                <a:latin typeface="Times" pitchFamily="18" charset="0"/>
                <a:ea typeface="MS PGothic" pitchFamily="34" charset="-128"/>
              </a:rPr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9"/>
            <a:ext cx="78486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Master title style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9" y="1717675"/>
            <a:ext cx="7989887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Master text styles</a:t>
            </a:r>
          </a:p>
          <a:p>
            <a:pPr lvl="1"/>
            <a:r>
              <a:rPr lang="fr-FR" altLang="en-US"/>
              <a:t>Second level</a:t>
            </a:r>
          </a:p>
          <a:p>
            <a:pPr lvl="2"/>
            <a:r>
              <a:rPr lang="fr-FR" altLang="en-US"/>
              <a:t>Third level</a:t>
            </a:r>
          </a:p>
          <a:p>
            <a:pPr lvl="3"/>
            <a:r>
              <a:rPr lang="fr-FR" altLang="en-US"/>
              <a:t>Fourth level</a:t>
            </a:r>
          </a:p>
          <a:p>
            <a:pPr lvl="4"/>
            <a:r>
              <a:rPr lang="fr-FR" altLang="en-US"/>
              <a:t>Fifth level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/>
        </p:spPr>
        <p:txBody>
          <a:bodyPr lIns="91430" tIns="45715" rIns="91430" bIns="4571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2400">
                <a:solidFill>
                  <a:srgbClr val="000000"/>
                </a:solidFill>
                <a:latin typeface="Times" pitchFamily="18" charset="0"/>
                <a:ea typeface="MS PGothic" pitchFamily="34" charset="-128"/>
              </a:rPr>
              <a:t> </a:t>
            </a:r>
            <a:endParaRPr lang="fr-FR" altLang="en-US" sz="2400">
              <a:solidFill>
                <a:srgbClr val="FFFFFF"/>
              </a:solidFill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" y="8"/>
            <a:ext cx="1349375" cy="13049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83AFDB"/>
              </a:gs>
            </a:gsLst>
            <a:path path="rect">
              <a:fillToRect l="100000" b="100000"/>
            </a:path>
          </a:gradFill>
          <a:ln>
            <a:noFill/>
          </a:ln>
          <a:extLst/>
        </p:spPr>
        <p:txBody>
          <a:bodyPr lIns="91430" tIns="45715" rIns="91430" bIns="45715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grpSp>
        <p:nvGrpSpPr>
          <p:cNvPr id="36871" name="Group 7"/>
          <p:cNvGrpSpPr>
            <a:grpSpLocks/>
          </p:cNvGrpSpPr>
          <p:nvPr/>
        </p:nvGrpSpPr>
        <p:grpSpPr bwMode="auto">
          <a:xfrm>
            <a:off x="6881819" y="6491298"/>
            <a:ext cx="2262187" cy="369887"/>
            <a:chOff x="4292" y="192"/>
            <a:chExt cx="1228" cy="233"/>
          </a:xfrm>
        </p:grpSpPr>
        <p:sp>
          <p:nvSpPr>
            <p:cNvPr id="1046" name="Text Box 8"/>
            <p:cNvSpPr txBox="1">
              <a:spLocks noChangeArrowheads="1"/>
            </p:cNvSpPr>
            <p:nvPr/>
          </p:nvSpPr>
          <p:spPr bwMode="auto">
            <a:xfrm>
              <a:off x="4368" y="192"/>
              <a:ext cx="1152" cy="2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FFFFFF"/>
                  </a:solidFill>
                  <a:latin typeface="ZapfHumnst BT" pitchFamily="34" charset="0"/>
                  <a:ea typeface="ＭＳ Ｐゴシック" pitchFamily="34" charset="-128"/>
                </a:rPr>
                <a:t>SCRIPPS</a:t>
              </a:r>
              <a:r>
                <a:rPr lang="en-US">
                  <a:solidFill>
                    <a:srgbClr val="000000"/>
                  </a:solidFill>
                  <a:latin typeface="ZapfHumnst BT" pitchFamily="34" charset="0"/>
                  <a:ea typeface="ＭＳ Ｐゴシック" pitchFamily="34" charset="-128"/>
                </a:rPr>
                <a:t> </a:t>
              </a:r>
              <a:r>
                <a:rPr lang="en-US">
                  <a:solidFill>
                    <a:srgbClr val="FFFFFF"/>
                  </a:solidFill>
                  <a:latin typeface="ZapfHumnst BT" pitchFamily="34" charset="0"/>
                  <a:ea typeface="ＭＳ Ｐゴシック" pitchFamily="34" charset="-128"/>
                </a:rPr>
                <a:t>CLINIC</a:t>
              </a:r>
            </a:p>
          </p:txBody>
        </p:sp>
        <p:grpSp>
          <p:nvGrpSpPr>
            <p:cNvPr id="36887" name="Group 9"/>
            <p:cNvGrpSpPr>
              <a:grpSpLocks noChangeAspect="1"/>
            </p:cNvGrpSpPr>
            <p:nvPr/>
          </p:nvGrpSpPr>
          <p:grpSpPr bwMode="auto">
            <a:xfrm>
              <a:off x="4292" y="256"/>
              <a:ext cx="98" cy="98"/>
              <a:chOff x="1104" y="1344"/>
              <a:chExt cx="1344" cy="1344"/>
            </a:xfrm>
          </p:grpSpPr>
          <p:sp>
            <p:nvSpPr>
              <p:cNvPr id="2072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1104" y="1344"/>
                <a:ext cx="1347" cy="134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" pitchFamily="18" charset="0"/>
                </a:endParaRPr>
              </a:p>
            </p:txBody>
          </p:sp>
          <p:sp>
            <p:nvSpPr>
              <p:cNvPr id="2073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1329" y="1577"/>
                <a:ext cx="898" cy="8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" pitchFamily="18" charset="0"/>
                </a:endParaRPr>
              </a:p>
            </p:txBody>
          </p:sp>
          <p:sp>
            <p:nvSpPr>
              <p:cNvPr id="2074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577" y="1810"/>
                <a:ext cx="402" cy="41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" pitchFamily="18" charset="0"/>
                </a:endParaRPr>
              </a:p>
            </p:txBody>
          </p:sp>
          <p:grpSp>
            <p:nvGrpSpPr>
              <p:cNvPr id="36891" name="Group 13"/>
              <p:cNvGrpSpPr>
                <a:grpSpLocks noChangeAspect="1"/>
              </p:cNvGrpSpPr>
              <p:nvPr/>
            </p:nvGrpSpPr>
            <p:grpSpPr bwMode="auto">
              <a:xfrm>
                <a:off x="1164" y="1400"/>
                <a:ext cx="1248" cy="1248"/>
                <a:chOff x="1152" y="1392"/>
                <a:chExt cx="1248" cy="1248"/>
              </a:xfrm>
            </p:grpSpPr>
            <p:sp>
              <p:nvSpPr>
                <p:cNvPr id="2081" name="Line 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51" y="1391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2" name="Line 15"/>
                <p:cNvSpPr>
                  <a:spLocks noChangeAspect="1" noChangeShapeType="1"/>
                </p:cNvSpPr>
                <p:nvPr/>
              </p:nvSpPr>
              <p:spPr bwMode="auto">
                <a:xfrm>
                  <a:off x="1151" y="1391"/>
                  <a:ext cx="1253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6892" name="Group 16"/>
              <p:cNvGrpSpPr>
                <a:grpSpLocks noChangeAspect="1"/>
              </p:cNvGrpSpPr>
              <p:nvPr/>
            </p:nvGrpSpPr>
            <p:grpSpPr bwMode="auto">
              <a:xfrm>
                <a:off x="1392" y="1632"/>
                <a:ext cx="768" cy="768"/>
                <a:chOff x="1392" y="1632"/>
                <a:chExt cx="768" cy="768"/>
              </a:xfrm>
            </p:grpSpPr>
            <p:sp>
              <p:nvSpPr>
                <p:cNvPr id="2079" name="Line 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88" y="1632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0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1388" y="1632"/>
                  <a:ext cx="89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77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1636" y="1879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8" name="Line 20"/>
              <p:cNvSpPr>
                <a:spLocks noChangeAspect="1" noChangeShapeType="1"/>
              </p:cNvSpPr>
              <p:nvPr/>
            </p:nvSpPr>
            <p:spPr bwMode="auto">
              <a:xfrm>
                <a:off x="1636" y="1879"/>
                <a:ext cx="28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6872" name="Group 21"/>
          <p:cNvGrpSpPr>
            <a:grpSpLocks/>
          </p:cNvGrpSpPr>
          <p:nvPr/>
        </p:nvGrpSpPr>
        <p:grpSpPr bwMode="auto">
          <a:xfrm>
            <a:off x="304800" y="-152400"/>
            <a:ext cx="8305800" cy="1149350"/>
            <a:chOff x="4292" y="192"/>
            <a:chExt cx="1228" cy="162"/>
          </a:xfrm>
        </p:grpSpPr>
        <p:sp>
          <p:nvSpPr>
            <p:cNvPr id="1033" name="Text Box 22"/>
            <p:cNvSpPr txBox="1">
              <a:spLocks noChangeArrowheads="1"/>
            </p:cNvSpPr>
            <p:nvPr/>
          </p:nvSpPr>
          <p:spPr bwMode="auto">
            <a:xfrm>
              <a:off x="4368" y="192"/>
              <a:ext cx="1152" cy="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ZapfHumnst BT" pitchFamily="34" charset="0"/>
                <a:ea typeface="ＭＳ Ｐゴシック" pitchFamily="34" charset="-128"/>
              </a:endParaRPr>
            </a:p>
          </p:txBody>
        </p:sp>
        <p:grpSp>
          <p:nvGrpSpPr>
            <p:cNvPr id="36874" name="Group 23"/>
            <p:cNvGrpSpPr>
              <a:grpSpLocks noChangeAspect="1"/>
            </p:cNvGrpSpPr>
            <p:nvPr/>
          </p:nvGrpSpPr>
          <p:grpSpPr bwMode="auto">
            <a:xfrm>
              <a:off x="4292" y="256"/>
              <a:ext cx="98" cy="98"/>
              <a:chOff x="1104" y="1344"/>
              <a:chExt cx="1344" cy="1344"/>
            </a:xfrm>
          </p:grpSpPr>
          <p:sp>
            <p:nvSpPr>
              <p:cNvPr id="205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104" y="1344"/>
                <a:ext cx="1345" cy="1344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" pitchFamily="18" charset="0"/>
                </a:endParaRPr>
              </a:p>
            </p:txBody>
          </p:sp>
          <p:sp>
            <p:nvSpPr>
              <p:cNvPr id="2060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1333" y="1574"/>
                <a:ext cx="888" cy="887"/>
              </a:xfrm>
              <a:prstGeom prst="rect">
                <a:avLst/>
              </a:prstGeom>
              <a:noFill/>
              <a:ln w="19050">
                <a:solidFill>
                  <a:srgbClr val="FFFF66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" pitchFamily="18" charset="0"/>
                </a:endParaRPr>
              </a:p>
            </p:txBody>
          </p:sp>
          <p:sp>
            <p:nvSpPr>
              <p:cNvPr id="2061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1574" y="1813"/>
                <a:ext cx="406" cy="405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>
                  <a:solidFill>
                    <a:srgbClr val="000000"/>
                  </a:solidFill>
                  <a:latin typeface="Times" pitchFamily="18" charset="0"/>
                </a:endParaRPr>
              </a:p>
            </p:txBody>
          </p:sp>
          <p:grpSp>
            <p:nvGrpSpPr>
              <p:cNvPr id="36878" name="Group 27"/>
              <p:cNvGrpSpPr>
                <a:grpSpLocks noChangeAspect="1"/>
              </p:cNvGrpSpPr>
              <p:nvPr/>
            </p:nvGrpSpPr>
            <p:grpSpPr bwMode="auto">
              <a:xfrm>
                <a:off x="1164" y="1400"/>
                <a:ext cx="1248" cy="1248"/>
                <a:chOff x="1152" y="1392"/>
                <a:chExt cx="1248" cy="1248"/>
              </a:xfrm>
            </p:grpSpPr>
            <p:sp>
              <p:nvSpPr>
                <p:cNvPr id="2068" name="Line 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53" y="1391"/>
                  <a:ext cx="0" cy="1249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9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1153" y="1391"/>
                  <a:ext cx="1255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6879" name="Group 30"/>
              <p:cNvGrpSpPr>
                <a:grpSpLocks noChangeAspect="1"/>
              </p:cNvGrpSpPr>
              <p:nvPr/>
            </p:nvGrpSpPr>
            <p:grpSpPr bwMode="auto">
              <a:xfrm>
                <a:off x="1392" y="1632"/>
                <a:ext cx="768" cy="768"/>
                <a:chOff x="1392" y="1632"/>
                <a:chExt cx="768" cy="768"/>
              </a:xfrm>
            </p:grpSpPr>
            <p:sp>
              <p:nvSpPr>
                <p:cNvPr id="2066" name="Line 3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00" y="1632"/>
                  <a:ext cx="0" cy="767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7" name="Line 32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1632"/>
                  <a:ext cx="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64" name="Line 33"/>
              <p:cNvSpPr>
                <a:spLocks noChangeAspect="1" noChangeShapeType="1"/>
              </p:cNvSpPr>
              <p:nvPr/>
            </p:nvSpPr>
            <p:spPr bwMode="auto">
              <a:xfrm flipV="1">
                <a:off x="1632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5" name="Line 34"/>
              <p:cNvSpPr>
                <a:spLocks noChangeAspect="1" noChangeShapeType="1"/>
              </p:cNvSpPr>
              <p:nvPr/>
            </p:nvSpPr>
            <p:spPr bwMode="auto">
              <a:xfrm>
                <a:off x="1632" y="1872"/>
                <a:ext cx="29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25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6pPr>
      <a:lvl7pPr marL="914305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7pPr>
      <a:lvl8pPr marL="1371458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8pPr>
      <a:lvl9pPr marL="182861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90480" indent="-190480" algn="l" rtl="0" eaLnBrk="0" fontAlgn="base" hangingPunct="0">
        <a:spcBef>
          <a:spcPct val="20000"/>
        </a:spcBef>
        <a:spcAft>
          <a:spcPct val="0"/>
        </a:spcAft>
        <a:buClr>
          <a:srgbClr val="FF6201"/>
        </a:buClr>
        <a:buFont typeface="Times" pitchFamily="18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380960" indent="7619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 b="1">
          <a:solidFill>
            <a:srgbClr val="191919"/>
          </a:solidFill>
          <a:latin typeface="+mn-lt"/>
          <a:cs typeface="+mn-cs"/>
        </a:defRPr>
      </a:lvl2pPr>
      <a:lvl3pPr marL="761921" indent="15238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180978" indent="-228577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1600034" indent="-228577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5pPr>
      <a:lvl6pPr marL="2057187" indent="-228577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514340" indent="-228577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971492" indent="-228577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3428645" indent="-228577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44466"/>
            <a:ext cx="6248400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0" name="Text Box 3"/>
          <p:cNvSpPr txBox="1">
            <a:spLocks noChangeArrowheads="1"/>
          </p:cNvSpPr>
          <p:nvPr/>
        </p:nvSpPr>
        <p:spPr bwMode="auto">
          <a:xfrm>
            <a:off x="0" y="609600"/>
            <a:ext cx="29718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 i="1" kern="0" dirty="0">
                <a:solidFill>
                  <a:srgbClr val="000000"/>
                </a:solidFill>
              </a:rPr>
              <a:t>10 days after launching the NBPAS,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200" b="1" i="1" kern="0" dirty="0">
                <a:solidFill>
                  <a:srgbClr val="000000"/>
                </a:solidFill>
              </a:rPr>
              <a:t> ABIM apologizes </a:t>
            </a:r>
            <a:r>
              <a:rPr lang="en-US" altLang="en-US" sz="3200" b="1" i="1" kern="0" dirty="0">
                <a:solidFill>
                  <a:srgbClr val="000000"/>
                </a:solidFill>
              </a:rPr>
              <a:t>to hundreds </a:t>
            </a:r>
            <a:r>
              <a:rPr lang="en-US" altLang="en-US" sz="3200" b="1" i="1" kern="0" dirty="0">
                <a:solidFill>
                  <a:srgbClr val="000000"/>
                </a:solidFill>
              </a:rPr>
              <a:t>of thousands of its diplomates</a:t>
            </a:r>
          </a:p>
        </p:txBody>
      </p:sp>
    </p:spTree>
    <p:extLst>
      <p:ext uri="{BB962C8B-B14F-4D97-AF65-F5344CB8AC3E}">
        <p14:creationId xmlns:p14="http://schemas.microsoft.com/office/powerpoint/2010/main" val="11646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2" y="102551"/>
            <a:ext cx="5956515" cy="675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633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770" y="1219207"/>
            <a:ext cx="6600327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150"/>
            <a:ext cx="7315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8140095" y="5486400"/>
            <a:ext cx="609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3D"/>
            </a:prstShdw>
          </a:effectLst>
        </p:spPr>
        <p:txBody>
          <a:bodyPr lIns="91430" tIns="45715" rIns="91430" bIns="45715"/>
          <a:lstStyle/>
          <a:p>
            <a:pPr>
              <a:defRPr/>
            </a:pPr>
            <a:endParaRPr lang="en-US" ker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8140095" y="3657600"/>
            <a:ext cx="609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3D"/>
            </a:prstShdw>
          </a:effectLst>
        </p:spPr>
        <p:txBody>
          <a:bodyPr lIns="91430" tIns="45715" rIns="91430" bIns="45715"/>
          <a:lstStyle/>
          <a:p>
            <a:pPr>
              <a:defRPr/>
            </a:pPr>
            <a:endParaRPr lang="en-US" ker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2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296" y="2540738"/>
            <a:ext cx="5868002" cy="431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818"/>
            <a:ext cx="60198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962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prstClr val="black"/>
                </a:solidFill>
                <a:cs typeface="Arial" charset="0"/>
              </a:rPr>
              <a:t>&gt;200,000  x $200 = &gt;$40M</a:t>
            </a:r>
          </a:p>
        </p:txBody>
      </p:sp>
    </p:spTree>
    <p:extLst>
      <p:ext uri="{BB962C8B-B14F-4D97-AF65-F5344CB8AC3E}">
        <p14:creationId xmlns:p14="http://schemas.microsoft.com/office/powerpoint/2010/main" val="38903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32"/>
            <a:ext cx="8958702" cy="592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057400" y="3962400"/>
            <a:ext cx="533400" cy="5334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3D"/>
            </a:prstShdw>
          </a:effectLst>
          <a:extLst/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1727"/>
            <a:ext cx="3124200" cy="279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54" y="1219200"/>
            <a:ext cx="41052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4011354" cy="222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152400"/>
            <a:ext cx="5845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The end of the 10 year recertifying exam!</a:t>
            </a:r>
          </a:p>
        </p:txBody>
      </p:sp>
    </p:spTree>
    <p:extLst>
      <p:ext uri="{BB962C8B-B14F-4D97-AF65-F5344CB8AC3E}">
        <p14:creationId xmlns:p14="http://schemas.microsoft.com/office/powerpoint/2010/main" val="213491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438400"/>
            <a:ext cx="8382000" cy="4191000"/>
          </a:xfrm>
        </p:spPr>
        <p:txBody>
          <a:bodyPr/>
          <a:lstStyle/>
          <a:p>
            <a:pPr eaLnBrk="1" hangingPunct="1"/>
            <a:endParaRPr lang="en-US" altLang="ja-JP" sz="1200" b="1" dirty="0">
              <a:ea typeface="MS PGothic" pitchFamily="34" charset="-128"/>
            </a:endParaRPr>
          </a:p>
          <a:p>
            <a:pPr eaLnBrk="1" hangingPunct="1"/>
            <a:r>
              <a:rPr lang="en-US" altLang="ja-JP" sz="1400" b="1" dirty="0" smtClean="0">
                <a:ea typeface="MS PGothic" pitchFamily="34" charset="-128"/>
              </a:rPr>
              <a:t>1) </a:t>
            </a:r>
            <a:r>
              <a:rPr lang="en-US" altLang="ja-JP" sz="1400" b="1" dirty="0">
                <a:ea typeface="MS PGothic" pitchFamily="34" charset="-128"/>
              </a:rPr>
              <a:t>We have not yet heard  details about the replacement for the 10 year recertification exam and how </a:t>
            </a:r>
            <a:r>
              <a:rPr lang="en-US" altLang="ja-JP" sz="1400" b="1" dirty="0" smtClean="0">
                <a:ea typeface="MS PGothic" pitchFamily="34" charset="-128"/>
              </a:rPr>
              <a:t>physician </a:t>
            </a:r>
            <a:r>
              <a:rPr lang="en-US" altLang="ja-JP" sz="1400" b="1" dirty="0">
                <a:ea typeface="MS PGothic" pitchFamily="34" charset="-128"/>
              </a:rPr>
              <a:t>performance on </a:t>
            </a:r>
            <a:r>
              <a:rPr lang="en-US" altLang="ja-JP" sz="1400" b="1" dirty="0" smtClean="0">
                <a:ea typeface="MS PGothic" pitchFamily="34" charset="-128"/>
              </a:rPr>
              <a:t>the </a:t>
            </a:r>
            <a:r>
              <a:rPr lang="en-US" altLang="ja-JP" sz="1400" b="1" dirty="0">
                <a:ea typeface="MS PGothic" pitchFamily="34" charset="-128"/>
              </a:rPr>
              <a:t>replacement will be assessed.  </a:t>
            </a:r>
          </a:p>
          <a:p>
            <a:pPr eaLnBrk="1" hangingPunct="1"/>
            <a:endParaRPr lang="en-US" altLang="ja-JP" sz="1400" b="1" dirty="0">
              <a:ea typeface="MS PGothic" pitchFamily="34" charset="-128"/>
            </a:endParaRPr>
          </a:p>
          <a:p>
            <a:pPr eaLnBrk="1" hangingPunct="1"/>
            <a:r>
              <a:rPr lang="en-US" altLang="ja-JP" sz="1400" b="1" dirty="0">
                <a:ea typeface="MS PGothic" pitchFamily="34" charset="-128"/>
              </a:rPr>
              <a:t>2) Will the replacement activity improve patient care? </a:t>
            </a:r>
            <a:r>
              <a:rPr lang="en-US" altLang="ja-JP" sz="1400" b="1" dirty="0" smtClean="0">
                <a:ea typeface="MS PGothic" pitchFamily="34" charset="-128"/>
              </a:rPr>
              <a:t>The </a:t>
            </a:r>
            <a:r>
              <a:rPr lang="en-US" altLang="ja-JP" sz="1400" b="1" dirty="0">
                <a:ea typeface="MS PGothic" pitchFamily="34" charset="-128"/>
              </a:rPr>
              <a:t>replacement activity </a:t>
            </a:r>
            <a:r>
              <a:rPr lang="en-US" altLang="ja-JP" sz="1400" b="1" dirty="0" smtClean="0">
                <a:ea typeface="MS PGothic" pitchFamily="34" charset="-128"/>
              </a:rPr>
              <a:t>will surely be </a:t>
            </a:r>
            <a:r>
              <a:rPr lang="en-US" altLang="ja-JP" sz="1400" b="1" dirty="0">
                <a:ea typeface="MS PGothic" pitchFamily="34" charset="-128"/>
              </a:rPr>
              <a:t>less onerous for the </a:t>
            </a:r>
            <a:r>
              <a:rPr lang="en-US" altLang="ja-JP" sz="1400" b="1" dirty="0" smtClean="0">
                <a:ea typeface="MS PGothic" pitchFamily="34" charset="-128"/>
              </a:rPr>
              <a:t>physician, but will it make </a:t>
            </a:r>
            <a:r>
              <a:rPr lang="en-US" altLang="ja-JP" sz="1400" b="1" dirty="0">
                <a:ea typeface="MS PGothic" pitchFamily="34" charset="-128"/>
              </a:rPr>
              <a:t>a meaningful difference in patient outcomes? </a:t>
            </a:r>
            <a:r>
              <a:rPr lang="en-US" altLang="ja-JP" sz="1400" b="1" dirty="0" smtClean="0">
                <a:ea typeface="MS PGothic" pitchFamily="34" charset="-128"/>
              </a:rPr>
              <a:t> </a:t>
            </a:r>
            <a:r>
              <a:rPr lang="en-US" altLang="ja-JP" sz="1400" b="1" dirty="0" err="1" smtClean="0">
                <a:ea typeface="MS PGothic" pitchFamily="34" charset="-128"/>
              </a:rPr>
              <a:t>Ie</a:t>
            </a:r>
            <a:r>
              <a:rPr lang="en-US" altLang="ja-JP" sz="1400" b="1" dirty="0" smtClean="0">
                <a:ea typeface="MS PGothic" pitchFamily="34" charset="-128"/>
              </a:rPr>
              <a:t>, will it still be a waste of time and money?</a:t>
            </a:r>
            <a:endParaRPr lang="en-US" altLang="ja-JP" sz="1400" b="1" dirty="0">
              <a:ea typeface="MS PGothic" pitchFamily="34" charset="-128"/>
            </a:endParaRPr>
          </a:p>
          <a:p>
            <a:pPr eaLnBrk="1" hangingPunct="1"/>
            <a:endParaRPr lang="en-US" altLang="ja-JP" sz="1400" b="1" dirty="0">
              <a:ea typeface="MS PGothic" pitchFamily="34" charset="-128"/>
            </a:endParaRPr>
          </a:p>
          <a:p>
            <a:pPr eaLnBrk="1" hangingPunct="1"/>
            <a:r>
              <a:rPr lang="en-US" altLang="ja-JP" sz="1400" b="1" dirty="0">
                <a:ea typeface="MS PGothic" pitchFamily="34" charset="-128"/>
              </a:rPr>
              <a:t>3) Will the </a:t>
            </a:r>
            <a:r>
              <a:rPr lang="en-US" altLang="ja-JP" sz="1400" b="1" dirty="0" smtClean="0">
                <a:ea typeface="MS PGothic" pitchFamily="34" charset="-128"/>
              </a:rPr>
              <a:t>cost </a:t>
            </a:r>
            <a:r>
              <a:rPr lang="en-US" altLang="ja-JP" sz="1400" b="1" dirty="0">
                <a:ea typeface="MS PGothic" pitchFamily="34" charset="-128"/>
              </a:rPr>
              <a:t>of </a:t>
            </a:r>
            <a:r>
              <a:rPr lang="en-US" altLang="ja-JP" sz="1400" b="1" dirty="0" smtClean="0">
                <a:ea typeface="MS PGothic" pitchFamily="34" charset="-128"/>
              </a:rPr>
              <a:t>certification MOC </a:t>
            </a:r>
            <a:r>
              <a:rPr lang="en-US" altLang="ja-JP" sz="1400" b="1" dirty="0">
                <a:ea typeface="MS PGothic" pitchFamily="34" charset="-128"/>
              </a:rPr>
              <a:t>and recertification be reduced? </a:t>
            </a:r>
            <a:r>
              <a:rPr lang="en-US" altLang="ja-JP" sz="1400" b="1" dirty="0" smtClean="0">
                <a:ea typeface="MS PGothic" pitchFamily="34" charset="-128"/>
              </a:rPr>
              <a:t>By </a:t>
            </a:r>
            <a:r>
              <a:rPr lang="en-US" altLang="ja-JP" sz="1400" b="1" dirty="0">
                <a:ea typeface="MS PGothic" pitchFamily="34" charset="-128"/>
              </a:rPr>
              <a:t>charging $200-$300 per </a:t>
            </a:r>
            <a:r>
              <a:rPr lang="en-US" altLang="ja-JP" sz="1400" b="1" dirty="0" smtClean="0">
                <a:ea typeface="MS PGothic" pitchFamily="34" charset="-128"/>
              </a:rPr>
              <a:t>diplomate </a:t>
            </a:r>
            <a:r>
              <a:rPr lang="en-US" altLang="ja-JP" sz="1400" b="1" dirty="0">
                <a:ea typeface="MS PGothic" pitchFamily="34" charset="-128"/>
              </a:rPr>
              <a:t>annually for required MOC, ABIM collects $40-60M each year. Many physicians believe this is excessive and creates a conflict of interest for the ABIM. The ABIM is, indeed, transforming MOC. But, by requiring annual activities to fulfill MOC, </a:t>
            </a:r>
            <a:r>
              <a:rPr lang="en-US" altLang="ja-JP" sz="1400" b="1" dirty="0" smtClean="0">
                <a:ea typeface="MS PGothic" pitchFamily="34" charset="-128"/>
              </a:rPr>
              <a:t>ABIM </a:t>
            </a:r>
            <a:r>
              <a:rPr lang="en-US" altLang="ja-JP" sz="1400" b="1" dirty="0">
                <a:ea typeface="MS PGothic" pitchFamily="34" charset="-128"/>
              </a:rPr>
              <a:t>is able to preserve its large </a:t>
            </a:r>
            <a:r>
              <a:rPr lang="en-US" altLang="ja-JP" sz="1400" b="1" dirty="0" smtClean="0">
                <a:ea typeface="MS PGothic" pitchFamily="34" charset="-128"/>
              </a:rPr>
              <a:t>annual revenue </a:t>
            </a:r>
            <a:r>
              <a:rPr lang="en-US" altLang="ja-JP" sz="1400" b="1" dirty="0">
                <a:ea typeface="MS PGothic" pitchFamily="34" charset="-128"/>
              </a:rPr>
              <a:t>stream after its transformation.</a:t>
            </a:r>
          </a:p>
          <a:p>
            <a:pPr eaLnBrk="1" hangingPunct="1"/>
            <a:endParaRPr lang="en-US" altLang="ja-JP" sz="1400" b="1" dirty="0">
              <a:ea typeface="MS PGothic" pitchFamily="34" charset="-128"/>
            </a:endParaRPr>
          </a:p>
          <a:p>
            <a:pPr eaLnBrk="1" hangingPunct="1"/>
            <a:r>
              <a:rPr lang="en-US" altLang="ja-JP" sz="1400" b="1" dirty="0">
                <a:ea typeface="MS PGothic" pitchFamily="34" charset="-128"/>
              </a:rPr>
              <a:t>4) This new </a:t>
            </a:r>
            <a:r>
              <a:rPr lang="en-US" altLang="ja-JP" sz="1400" b="1" dirty="0" smtClean="0">
                <a:ea typeface="MS PGothic" pitchFamily="34" charset="-128"/>
              </a:rPr>
              <a:t>option will </a:t>
            </a:r>
            <a:r>
              <a:rPr lang="en-US" altLang="ja-JP" sz="1400" b="1" dirty="0">
                <a:ea typeface="MS PGothic" pitchFamily="34" charset="-128"/>
              </a:rPr>
              <a:t>not be initiated until 2018 and not be available in most specialties </a:t>
            </a:r>
            <a:r>
              <a:rPr lang="en-US" altLang="ja-JP" sz="1400" b="1" dirty="0" smtClean="0">
                <a:ea typeface="MS PGothic" pitchFamily="34" charset="-128"/>
              </a:rPr>
              <a:t>until even later. </a:t>
            </a:r>
            <a:r>
              <a:rPr lang="en-US" altLang="ja-JP" sz="1400" b="1" dirty="0">
                <a:ea typeface="MS PGothic" pitchFamily="34" charset="-128"/>
              </a:rPr>
              <a:t>If ABIM believes the 10 year recertification exam should be replaced, </a:t>
            </a:r>
            <a:r>
              <a:rPr lang="en-US" altLang="ja-JP" sz="1400" b="1" dirty="0" smtClean="0">
                <a:ea typeface="MS PGothic" pitchFamily="34" charset="-128"/>
              </a:rPr>
              <a:t>shouldn’t there be </a:t>
            </a:r>
            <a:r>
              <a:rPr lang="en-US" altLang="ja-JP" sz="1400" b="1" dirty="0">
                <a:ea typeface="MS PGothic" pitchFamily="34" charset="-128"/>
              </a:rPr>
              <a:t>a moratorium on this requirement until the replacement has been completed</a:t>
            </a:r>
            <a:r>
              <a:rPr lang="en-US" altLang="ja-JP" sz="1400" b="1" dirty="0" smtClean="0">
                <a:ea typeface="MS PGothic" pitchFamily="34" charset="-128"/>
              </a:rPr>
              <a:t>.</a:t>
            </a:r>
            <a:endParaRPr lang="en-US" altLang="ja-JP" sz="1400" b="1" dirty="0">
              <a:ea typeface="MS PGothic" pitchFamily="34" charset="-128"/>
            </a:endParaRPr>
          </a:p>
        </p:txBody>
      </p:sp>
      <p:pic>
        <p:nvPicPr>
          <p:cNvPr id="11878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" y="17526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The end of the 10 year recertification exam…time to celebrate???</a:t>
            </a:r>
            <a:endParaRPr lang="en-US" sz="2000" b="1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6_Default Design">
  <a:themeElements>
    <a:clrScheme name="1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Scripps Clinic generic">
  <a:themeElements>
    <a:clrScheme name="2_Scripps Clinic generi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cripps Clinic gener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cripps Clinic gener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ripps Clinic gener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ripps Clinic gener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ripps Clinic gener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ripps Clinic gener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ripps Clinic gener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ripps Clinic gener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ripps Clinic gener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ripps Clinic gener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ripps Clinic gener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ripps Clinic gener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ripps Clinic gener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250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1_Office Theme</vt:lpstr>
      <vt:lpstr>3_Office Theme</vt:lpstr>
      <vt:lpstr>9_Default Design</vt:lpstr>
      <vt:lpstr>16_Default Design</vt:lpstr>
      <vt:lpstr>11_Scripps Clinic generic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Scripps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Teirstein, Paul S. MD</dc:creator>
  <cp:lastModifiedBy>Teirstein, Paul S. MD</cp:lastModifiedBy>
  <cp:revision>1</cp:revision>
  <dcterms:created xsi:type="dcterms:W3CDTF">2016-05-05T21:05:43Z</dcterms:created>
  <dcterms:modified xsi:type="dcterms:W3CDTF">2016-05-05T21:07:16Z</dcterms:modified>
</cp:coreProperties>
</file>